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0" r:id="rId1"/>
  </p:sldMasterIdLst>
  <p:notesMasterIdLst>
    <p:notesMasterId r:id="rId19"/>
  </p:notesMasterIdLst>
  <p:handoutMasterIdLst>
    <p:handoutMasterId r:id="rId20"/>
  </p:handoutMasterIdLst>
  <p:sldIdLst>
    <p:sldId id="860" r:id="rId2"/>
    <p:sldId id="993" r:id="rId3"/>
    <p:sldId id="988" r:id="rId4"/>
    <p:sldId id="1001" r:id="rId5"/>
    <p:sldId id="1002" r:id="rId6"/>
    <p:sldId id="972" r:id="rId7"/>
    <p:sldId id="1005" r:id="rId8"/>
    <p:sldId id="1003" r:id="rId9"/>
    <p:sldId id="1004" r:id="rId10"/>
    <p:sldId id="994" r:id="rId11"/>
    <p:sldId id="1008" r:id="rId12"/>
    <p:sldId id="1006" r:id="rId13"/>
    <p:sldId id="1007" r:id="rId14"/>
    <p:sldId id="998" r:id="rId15"/>
    <p:sldId id="991" r:id="rId16"/>
    <p:sldId id="992" r:id="rId17"/>
    <p:sldId id="892" r:id="rId18"/>
  </p:sldIdLst>
  <p:sldSz cx="9144000" cy="6858000" type="screen4x3"/>
  <p:notesSz cx="6858000" cy="9144000"/>
  <p:defaultTextStyle>
    <a:defPPr lvl="0">
      <a:defRPr lang="en-US"/>
    </a:defPPr>
    <a:lvl1pPr marL="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FFFF99"/>
    <a:srgbClr val="0000FF"/>
    <a:srgbClr val="000099"/>
    <a:srgbClr val="FF3300"/>
    <a:srgbClr val="66FFFF"/>
    <a:srgbClr val="FFCC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90" autoAdjust="0"/>
    <p:restoredTop sz="86431" autoAdjust="0"/>
  </p:normalViewPr>
  <p:slideViewPr>
    <p:cSldViewPr>
      <p:cViewPr varScale="1">
        <p:scale>
          <a:sx n="63" d="100"/>
          <a:sy n="63" d="100"/>
        </p:scale>
        <p:origin x="926" y="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28"/>
    </p:cViewPr>
  </p:sorterViewPr>
  <p:notesViewPr>
    <p:cSldViewPr showGuides="1">
      <p:cViewPr varScale="1">
        <p:scale>
          <a:sx n="93" d="100"/>
          <a:sy n="93" d="100"/>
        </p:scale>
        <p:origin x="3211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Aft>
                <a:spcPct val="0"/>
              </a:spcAft>
              <a:defRPr sz="1200">
                <a:latin typeface="Times New Roman" panose="02020603050405020304" pitchFamily="18" charset="0"/>
              </a:defRPr>
            </a:lvl1pPr>
          </a:lstStyle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fr-FR" dirty="0"/>
          </a:p>
        </p:txBody>
      </p:sp>
      <p:sp>
        <p:nvSpPr>
          <p:cNvPr id="247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Aft>
                <a:spcPct val="0"/>
              </a:spcAft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fr-FR" dirty="0"/>
          </a:p>
        </p:txBody>
      </p:sp>
      <p:sp>
        <p:nvSpPr>
          <p:cNvPr id="247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defRPr sz="1200">
                <a:latin typeface="Times New Roman" panose="02020603050405020304" pitchFamily="18" charset="0"/>
              </a:defRPr>
            </a:lvl1pPr>
          </a:lstStyle>
          <a:p>
            <a:fld id="{08EBA70A-82D2-4E51-87B8-B4B85BDB46C7}" type="slidenum">
              <a:rPr lang="en-GB" altLang="fr-FR" smtClean="0"/>
              <a:pPr/>
              <a:t>‹N°›</a:t>
            </a:fld>
            <a:endParaRPr lang="en-GB" alt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Aft>
                <a:spcPct val="0"/>
              </a:spcAft>
              <a:defRPr sz="1200">
                <a:latin typeface="Times New Roman" panose="02020603050405020304" pitchFamily="18" charset="0"/>
              </a:defRPr>
            </a:lvl1pPr>
          </a:lstStyle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fr-FR" dirty="0"/>
          </a:p>
        </p:txBody>
      </p:sp>
      <p:sp>
        <p:nvSpPr>
          <p:cNvPr id="166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6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dirty="0" err="1"/>
              <a:t>Cliquez</a:t>
            </a:r>
            <a:r>
              <a:rPr lang="en-GB" altLang="fr-FR" dirty="0"/>
              <a:t> pour modifier les styles du </a:t>
            </a:r>
            <a:r>
              <a:rPr lang="en-GB" altLang="fr-FR" dirty="0" err="1"/>
              <a:t>texte</a:t>
            </a:r>
            <a:r>
              <a:rPr lang="en-GB" altLang="fr-FR" dirty="0"/>
              <a:t> du masque</a:t>
            </a:r>
          </a:p>
          <a:p>
            <a:pPr lvl="1"/>
            <a:r>
              <a:rPr lang="en-GB" altLang="fr-FR" dirty="0" err="1"/>
              <a:t>Deuxième</a:t>
            </a:r>
            <a:r>
              <a:rPr lang="en-GB" altLang="fr-FR" dirty="0"/>
              <a:t> </a:t>
            </a:r>
            <a:r>
              <a:rPr lang="en-GB" altLang="fr-FR" dirty="0" err="1"/>
              <a:t>niveau</a:t>
            </a:r>
            <a:endParaRPr lang="en-GB" altLang="fr-FR" dirty="0"/>
          </a:p>
          <a:p>
            <a:pPr lvl="2"/>
            <a:r>
              <a:rPr lang="en-GB" altLang="fr-FR" dirty="0" err="1"/>
              <a:t>Troisième</a:t>
            </a:r>
            <a:r>
              <a:rPr lang="en-GB" altLang="fr-FR" dirty="0"/>
              <a:t> </a:t>
            </a:r>
            <a:r>
              <a:rPr lang="en-GB" altLang="fr-FR" dirty="0" err="1"/>
              <a:t>niveau</a:t>
            </a:r>
            <a:endParaRPr lang="en-GB" altLang="fr-FR" dirty="0"/>
          </a:p>
          <a:p>
            <a:pPr lvl="3"/>
            <a:r>
              <a:rPr lang="en-GB" altLang="fr-FR" dirty="0" err="1"/>
              <a:t>Quatrième</a:t>
            </a:r>
            <a:r>
              <a:rPr lang="en-GB" altLang="fr-FR" dirty="0"/>
              <a:t> </a:t>
            </a:r>
            <a:r>
              <a:rPr lang="en-GB" altLang="fr-FR" dirty="0" err="1"/>
              <a:t>niveau</a:t>
            </a:r>
            <a:endParaRPr lang="en-GB" altLang="fr-FR" dirty="0"/>
          </a:p>
          <a:p>
            <a:pPr lvl="4"/>
            <a:r>
              <a:rPr lang="en-GB" altLang="fr-FR" dirty="0" err="1"/>
              <a:t>Cinquième</a:t>
            </a:r>
            <a:r>
              <a:rPr lang="en-GB" altLang="fr-FR" dirty="0"/>
              <a:t> </a:t>
            </a:r>
            <a:r>
              <a:rPr lang="en-GB" altLang="fr-FR" dirty="0" err="1"/>
              <a:t>niveau</a:t>
            </a:r>
            <a:endParaRPr lang="en-GB" altLang="fr-FR" dirty="0"/>
          </a:p>
        </p:txBody>
      </p:sp>
      <p:sp>
        <p:nvSpPr>
          <p:cNvPr id="166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Aft>
                <a:spcPct val="0"/>
              </a:spcAft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fr-FR" dirty="0"/>
          </a:p>
        </p:txBody>
      </p:sp>
      <p:sp>
        <p:nvSpPr>
          <p:cNvPr id="166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defRPr sz="1200">
                <a:latin typeface="Times New Roman" panose="02020603050405020304" pitchFamily="18" charset="0"/>
              </a:defRPr>
            </a:lvl1pPr>
          </a:lstStyle>
          <a:p>
            <a:fld id="{3A110422-E9A6-40F9-AC28-1462F291A064}" type="slidenum">
              <a:rPr lang="en-GB" altLang="fr-FR" smtClean="0"/>
              <a:pPr/>
              <a:t>‹N°›</a:t>
            </a:fld>
            <a:endParaRPr lang="en-GB" alt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10422-E9A6-40F9-AC28-1462F291A064}" type="slidenum">
              <a:rPr lang="en-GB" altLang="fr-FR" smtClean="0"/>
              <a:pPr/>
              <a:t>1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480503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10422-E9A6-40F9-AC28-1462F291A064}" type="slidenum">
              <a:rPr lang="en-GB" altLang="fr-FR" smtClean="0"/>
              <a:pPr/>
              <a:t>2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478142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10422-E9A6-40F9-AC28-1462F291A064}" type="slidenum">
              <a:rPr lang="en-GB" altLang="fr-FR" smtClean="0"/>
              <a:pPr/>
              <a:t>3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95641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10422-E9A6-40F9-AC28-1462F291A064}" type="slidenum">
              <a:rPr lang="en-GB" altLang="fr-FR" smtClean="0"/>
              <a:pPr/>
              <a:t>4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1974890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10422-E9A6-40F9-AC28-1462F291A064}" type="slidenum">
              <a:rPr lang="en-GB" altLang="fr-FR" smtClean="0"/>
              <a:pPr/>
              <a:t>5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680451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10422-E9A6-40F9-AC28-1462F291A064}" type="slidenum">
              <a:rPr lang="en-GB" altLang="fr-FR" smtClean="0"/>
              <a:pPr/>
              <a:t>6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469524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10422-E9A6-40F9-AC28-1462F291A064}" type="slidenum">
              <a:rPr lang="en-GB" altLang="fr-FR" smtClean="0"/>
              <a:pPr/>
              <a:t>7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4026342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10422-E9A6-40F9-AC28-1462F291A064}" type="slidenum">
              <a:rPr lang="en-GB" altLang="fr-FR" smtClean="0"/>
              <a:pPr/>
              <a:t>8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2102003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10422-E9A6-40F9-AC28-1462F291A064}" type="slidenum">
              <a:rPr lang="en-GB" altLang="fr-FR" smtClean="0"/>
              <a:pPr/>
              <a:t>9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2948177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10422-E9A6-40F9-AC28-1462F291A064}" type="slidenum">
              <a:rPr lang="en-GB" altLang="fr-FR" smtClean="0"/>
              <a:pPr/>
              <a:t>10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36364532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10422-E9A6-40F9-AC28-1462F291A064}" type="slidenum">
              <a:rPr lang="en-GB" altLang="fr-FR" smtClean="0"/>
              <a:pPr/>
              <a:t>11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2631267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10422-E9A6-40F9-AC28-1462F291A064}" type="slidenum">
              <a:rPr lang="en-GB" altLang="fr-FR" smtClean="0"/>
              <a:pPr/>
              <a:t>12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2290189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10422-E9A6-40F9-AC28-1462F291A064}" type="slidenum">
              <a:rPr lang="en-GB" altLang="fr-FR" smtClean="0"/>
              <a:pPr/>
              <a:t>13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20064146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10422-E9A6-40F9-AC28-1462F291A064}" type="slidenum">
              <a:rPr lang="en-GB" altLang="fr-FR" smtClean="0"/>
              <a:pPr/>
              <a:t>14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938363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10422-E9A6-40F9-AC28-1462F291A064}" type="slidenum">
              <a:rPr lang="en-GB" altLang="fr-FR" smtClean="0"/>
              <a:pPr/>
              <a:t>15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36962472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10422-E9A6-40F9-AC28-1462F291A064}" type="slidenum">
              <a:rPr lang="en-GB" altLang="fr-FR" smtClean="0"/>
              <a:pPr/>
              <a:t>16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30827848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fr-FR" dirty="0" err="1"/>
              <a:t>Blba</a:t>
            </a:r>
            <a:endParaRPr lang="en-GB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10422-E9A6-40F9-AC28-1462F291A064}" type="slidenum">
              <a:rPr lang="en-GB" altLang="fr-FR" smtClean="0"/>
              <a:pPr/>
              <a:t>17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1865555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Modifier le style des sous-titres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FC52-09C6-4826-96A7-F1692954947C}" type="slidenum">
              <a:rPr lang="en-GB" altLang="fr-FR" smtClean="0"/>
              <a:pPr/>
              <a:t>‹N°›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30565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  <a:p>
            <a:pPr lvl="1"/>
            <a:r>
              <a:rPr lang="en-GB" dirty="0" err="1"/>
              <a:t>Deuxième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Quatrième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Cinquième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C034-6BBA-483D-9977-6A424D240A73}" type="slidenum">
              <a:rPr lang="en-GB" altLang="fr-FR" smtClean="0"/>
              <a:pPr/>
              <a:t>‹N°›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15194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4B90-23AA-4A61-AE7C-75081E696CCD}" type="slidenum">
              <a:rPr lang="en-GB" altLang="fr-FR" smtClean="0"/>
              <a:pPr/>
              <a:t>‹N°›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3210728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 dirty="0"/>
              <a:t>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  <a:p>
            <a:pPr lvl="1"/>
            <a:r>
              <a:rPr lang="en-GB" dirty="0" err="1"/>
              <a:t>Deuxième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Quatrième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Cinquième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 dirty="0"/>
              <a:t>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  <a:p>
            <a:pPr lvl="1"/>
            <a:r>
              <a:rPr lang="en-GB" dirty="0" err="1"/>
              <a:t>Deuxième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Quatrième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Cinquième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C23E1-763B-49C1-89BE-AB0DB4CA9887}" type="slidenum">
              <a:rPr lang="en-GB" altLang="fr-FR" smtClean="0"/>
              <a:pPr/>
              <a:t>‹N°›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1259059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 dirty="0"/>
              <a:t>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  <a:p>
            <a:pPr lvl="1"/>
            <a:r>
              <a:rPr lang="en-GB" dirty="0" err="1"/>
              <a:t>Deuxième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Quatrième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Cinquième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 dirty="0"/>
              <a:t>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  <a:p>
            <a:pPr lvl="1"/>
            <a:r>
              <a:rPr lang="en-GB" dirty="0" err="1"/>
              <a:t>Deuxième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Quatrième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Cinquième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414F8-15CD-4852-BB52-2A25515A8E86}" type="slidenum">
              <a:rPr lang="en-GB" altLang="fr-FR" smtClean="0"/>
              <a:pPr/>
              <a:t>‹N°›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947708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95716-59C5-4266-B525-C16A1541C864}" type="slidenum">
              <a:rPr lang="en-GB" altLang="fr-FR" smtClean="0"/>
              <a:pPr/>
              <a:t>‹N°›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251806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2DFF-639C-4CA4-933C-129BD8571CA5}" type="slidenum">
              <a:rPr lang="en-GB" altLang="fr-FR" smtClean="0"/>
              <a:pPr/>
              <a:t>‹N°›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1234693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  <a:p>
            <a:pPr lvl="1"/>
            <a:r>
              <a:rPr lang="en-GB" dirty="0" err="1"/>
              <a:t>Deuxième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Quatrième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Cinquième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89C6-41ED-401D-B0AF-4C02FEA9FC88}" type="slidenum">
              <a:rPr lang="en-GB" altLang="fr-FR" smtClean="0"/>
              <a:pPr/>
              <a:t>‹N°›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427989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Cliquez</a:t>
            </a:r>
            <a:r>
              <a:rPr lang="en-GB" dirty="0"/>
              <a:t> sur </a:t>
            </a:r>
            <a:r>
              <a:rPr lang="en-GB" dirty="0" err="1"/>
              <a:t>l'icône</a:t>
            </a:r>
            <a:r>
              <a:rPr lang="en-GB" dirty="0"/>
              <a:t> pour </a:t>
            </a:r>
            <a:r>
              <a:rPr lang="en-GB" dirty="0" err="1"/>
              <a:t>ajouter</a:t>
            </a:r>
            <a:r>
              <a:rPr lang="en-GB" dirty="0"/>
              <a:t> </a:t>
            </a:r>
            <a:r>
              <a:rPr lang="en-GB" dirty="0" err="1"/>
              <a:t>une</a:t>
            </a:r>
            <a:r>
              <a:rPr lang="en-GB" dirty="0"/>
              <a:t> 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C95EB-91D8-4F54-ACB7-5131E01DEA19}" type="slidenum">
              <a:rPr lang="en-GB" altLang="fr-FR" smtClean="0"/>
              <a:pPr/>
              <a:t>‹N°›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809867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/>
              <a:t>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  <a:p>
            <a:pPr lvl="1"/>
            <a:r>
              <a:rPr lang="en-GB" dirty="0" err="1"/>
              <a:t>Deuxième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Quatrième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Cinquième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7BE8-C99B-43BA-B360-0EB10D3E93CC}" type="slidenum">
              <a:rPr lang="en-GB" altLang="fr-FR" smtClean="0"/>
              <a:pPr/>
              <a:t>‹N°›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2654666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 dirty="0"/>
              <a:t>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  <a:p>
            <a:pPr lvl="1"/>
            <a:r>
              <a:rPr lang="en-GB" dirty="0" err="1"/>
              <a:t>Deuxième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Quatrième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Cinquième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9B2F9-011B-4A23-91D9-79B0FC2C9287}" type="slidenum">
              <a:rPr lang="en-GB" altLang="fr-FR" smtClean="0"/>
              <a:pPr/>
              <a:t>‹N°›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1012296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Modifier les styles du </a:t>
            </a:r>
            <a:r>
              <a:rPr lang="en-GB" dirty="0" err="1"/>
              <a:t>texte</a:t>
            </a:r>
            <a:r>
              <a:rPr lang="en-GB" dirty="0"/>
              <a:t> du masque</a:t>
            </a:r>
          </a:p>
          <a:p>
            <a:pPr lvl="1"/>
            <a:r>
              <a:rPr lang="en-GB" dirty="0" err="1"/>
              <a:t>Deuxième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Quatrième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Cinquième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alt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alt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2145B-5BFF-43BE-9CEE-8E4A8C347F9D}" type="slidenum">
              <a:rPr lang="en-GB" altLang="fr-FR" smtClean="0"/>
              <a:pPr/>
              <a:t>‹N°›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324105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g"/><Relationship Id="rId1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gu-transport.org/contact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review.mailerlite.io/preview/3902/sites/50752717438583956/HHwn8p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.page/RosaSeine?shar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.page/RosaSeine?shar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frederic.dobruszkes@ulb.be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hyperlink" Target="mailto:R.D.Knowles@salford.ac.uk" TargetMode="External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Relationship Id="rId9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gu-transport.org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" y="2130529"/>
            <a:ext cx="9144000" cy="3262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GB" altLang="zh-CN" sz="4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SimSun" panose="02010600030101010101" pitchFamily="2" charset="-122"/>
              </a:rPr>
              <a:t>IGU Transport &amp; Geography Commission’s business meeting</a:t>
            </a:r>
          </a:p>
          <a:p>
            <a:pPr algn="ctr">
              <a:spcBef>
                <a:spcPct val="0"/>
              </a:spcBef>
              <a:buNone/>
            </a:pPr>
            <a:r>
              <a:rPr lang="en-GB" altLang="zh-CN" sz="4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SimSun" panose="02010600030101010101" pitchFamily="2" charset="-122"/>
              </a:rPr>
              <a:t>– Everyone’s welcome!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zh-CN" sz="2000" dirty="0">
              <a:solidFill>
                <a:srgbClr val="0033CC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zh-CN" sz="2000" dirty="0">
              <a:solidFill>
                <a:srgbClr val="0033CC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zh-CN" sz="2000" dirty="0" smtClean="0">
                <a:solidFill>
                  <a:srgbClr val="0033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July 19, 2022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zh-CN" sz="2000" dirty="0" smtClean="0">
                <a:solidFill>
                  <a:srgbClr val="0033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Paris</a:t>
            </a:r>
            <a:endParaRPr lang="en-GB" altLang="zh-CN" sz="2000" dirty="0">
              <a:solidFill>
                <a:srgbClr val="0033CC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D223B7D-3E79-4552-8DA6-E90D2E31E6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2150432" cy="119726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2AAEC9E-8841-4B88-BD5B-BA90D252F574}"/>
              </a:ext>
            </a:extLst>
          </p:cNvPr>
          <p:cNvSpPr txBox="1"/>
          <p:nvPr/>
        </p:nvSpPr>
        <p:spPr>
          <a:xfrm>
            <a:off x="2267744" y="392100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Transport &amp; Geography Commission</a:t>
            </a:r>
          </a:p>
          <a:p>
            <a:r>
              <a:rPr lang="en-GB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https://igu-transport.org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8" name="Text Box 8"/>
          <p:cNvSpPr txBox="1">
            <a:spLocks noChangeArrowheads="1"/>
          </p:cNvSpPr>
          <p:nvPr/>
        </p:nvSpPr>
        <p:spPr bwMode="auto">
          <a:xfrm>
            <a:off x="107950" y="1628800"/>
            <a:ext cx="8928546" cy="3447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spcAft>
                <a:spcPts val="300"/>
              </a:spcAft>
            </a:pPr>
            <a:r>
              <a:rPr lang="en-GB" altLang="fr-FR" sz="2200" dirty="0">
                <a:solidFill>
                  <a:srgbClr val="0000FF"/>
                </a:solidFill>
                <a:latin typeface="+mn-lt"/>
              </a:rPr>
              <a:t>PROGRAMME</a:t>
            </a:r>
          </a:p>
          <a:p>
            <a:pPr marL="0" indent="0" algn="ctr">
              <a:spcAft>
                <a:spcPts val="300"/>
              </a:spcAft>
            </a:pPr>
            <a:endParaRPr lang="en-GB" altLang="fr-FR" sz="2200" dirty="0">
              <a:solidFill>
                <a:srgbClr val="0000FF"/>
              </a:solidFill>
              <a:latin typeface="+mn-lt"/>
            </a:endParaRPr>
          </a:p>
          <a:p>
            <a:pPr>
              <a:spcAft>
                <a:spcPts val="300"/>
              </a:spcAft>
              <a:buFont typeface="+mj-lt"/>
              <a:buAutoNum type="arabicPeriod"/>
            </a:pPr>
            <a:r>
              <a:rPr lang="en-GB" altLang="fr-FR" sz="2200" dirty="0">
                <a:latin typeface="+mn-lt"/>
              </a:rPr>
              <a:t>Steering Committee Membership</a:t>
            </a:r>
          </a:p>
          <a:p>
            <a:pPr>
              <a:spcAft>
                <a:spcPts val="300"/>
              </a:spcAft>
              <a:buFont typeface="+mj-lt"/>
              <a:buAutoNum type="arabicPeriod"/>
            </a:pPr>
            <a:r>
              <a:rPr lang="en-GB" altLang="fr-FR" sz="2200" dirty="0">
                <a:latin typeface="+mn-lt"/>
              </a:rPr>
              <a:t>Commission membership</a:t>
            </a:r>
          </a:p>
          <a:p>
            <a:pPr>
              <a:spcAft>
                <a:spcPts val="300"/>
              </a:spcAft>
              <a:buFont typeface="+mj-lt"/>
              <a:buAutoNum type="arabicPeriod"/>
            </a:pPr>
            <a:r>
              <a:rPr lang="en-GB" altLang="fr-FR" sz="2200" dirty="0">
                <a:latin typeface="+mn-lt"/>
              </a:rPr>
              <a:t>Reviewing 2022 main activities (so far)</a:t>
            </a:r>
          </a:p>
          <a:p>
            <a:pPr>
              <a:spcAft>
                <a:spcPts val="300"/>
              </a:spcAft>
              <a:buFont typeface="+mj-lt"/>
              <a:buAutoNum type="arabicPeriod"/>
            </a:pPr>
            <a:r>
              <a:rPr lang="en-GB" altLang="fr-FR" sz="2200" dirty="0">
                <a:latin typeface="+mn-lt"/>
              </a:rPr>
              <a:t>T&amp;G Commission Travel Grants giving (by A. Goetz)</a:t>
            </a:r>
          </a:p>
          <a:p>
            <a:pPr>
              <a:spcAft>
                <a:spcPts val="300"/>
              </a:spcAft>
              <a:buFont typeface="+mj-lt"/>
              <a:buAutoNum type="arabicPeriod"/>
            </a:pPr>
            <a:r>
              <a:rPr lang="en-GB" altLang="fr-FR" sz="2200" dirty="0" smtClean="0">
                <a:latin typeface="+mn-lt"/>
              </a:rPr>
              <a:t>Perspectives </a:t>
            </a:r>
            <a:r>
              <a:rPr lang="en-GB" altLang="fr-FR" sz="2200" dirty="0">
                <a:latin typeface="+mn-lt"/>
              </a:rPr>
              <a:t>for 2023 onwards</a:t>
            </a:r>
          </a:p>
          <a:p>
            <a:pPr>
              <a:spcAft>
                <a:spcPts val="300"/>
              </a:spcAft>
              <a:buFont typeface="+mj-lt"/>
              <a:buAutoNum type="arabicPeriod"/>
            </a:pPr>
            <a:r>
              <a:rPr lang="en-GB" altLang="fr-FR" sz="2200" dirty="0" smtClean="0">
                <a:latin typeface="+mn-lt"/>
              </a:rPr>
              <a:t>Book </a:t>
            </a:r>
            <a:r>
              <a:rPr lang="en-GB" altLang="fr-FR" sz="2200" dirty="0">
                <a:latin typeface="+mn-lt"/>
              </a:rPr>
              <a:t>Series: Transport, Mobilities &amp; Spatial Change (by R. Knowles)</a:t>
            </a:r>
          </a:p>
          <a:p>
            <a:pPr>
              <a:spcAft>
                <a:spcPts val="300"/>
              </a:spcAft>
              <a:buFont typeface="+mj-lt"/>
              <a:buAutoNum type="arabicPeriod"/>
            </a:pPr>
            <a:r>
              <a:rPr lang="en-GB" altLang="fr-FR" sz="2200" dirty="0">
                <a:latin typeface="+mn-lt"/>
              </a:rPr>
              <a:t>Any other </a:t>
            </a:r>
            <a:r>
              <a:rPr lang="en-GB" altLang="fr-FR" sz="2200" dirty="0" smtClean="0">
                <a:latin typeface="+mn-lt"/>
              </a:rPr>
              <a:t>business</a:t>
            </a:r>
            <a:endParaRPr lang="en-GB" altLang="fr-FR" sz="2200" dirty="0">
              <a:latin typeface="+mn-lt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223B7D-3E79-4552-8DA6-E90D2E31E6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2150432" cy="119726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2AAEC9E-8841-4B88-BD5B-BA90D252F574}"/>
              </a:ext>
            </a:extLst>
          </p:cNvPr>
          <p:cNvSpPr txBox="1"/>
          <p:nvPr/>
        </p:nvSpPr>
        <p:spPr>
          <a:xfrm>
            <a:off x="2267744" y="392100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Transport &amp; Geography Commission</a:t>
            </a:r>
          </a:p>
          <a:p>
            <a:r>
              <a:rPr lang="en-GB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https://igu-transport.org</a:t>
            </a:r>
          </a:p>
        </p:txBody>
      </p:sp>
    </p:spTree>
    <p:extLst>
      <p:ext uri="{BB962C8B-B14F-4D97-AF65-F5344CB8AC3E}">
        <p14:creationId xmlns:p14="http://schemas.microsoft.com/office/powerpoint/2010/main" val="123093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8" name="Text Box 8"/>
          <p:cNvSpPr txBox="1">
            <a:spLocks noChangeArrowheads="1"/>
          </p:cNvSpPr>
          <p:nvPr/>
        </p:nvSpPr>
        <p:spPr bwMode="auto">
          <a:xfrm>
            <a:off x="107950" y="332656"/>
            <a:ext cx="8928546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300"/>
              </a:spcAft>
            </a:pPr>
            <a:r>
              <a:rPr lang="en-GB" altLang="fr-FR" sz="2200" dirty="0">
                <a:solidFill>
                  <a:srgbClr val="0000FF"/>
                </a:solidFill>
                <a:latin typeface="+mn-lt"/>
              </a:rPr>
              <a:t>1. Steering committee (2020-2024):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>
                <a:latin typeface="+mn-lt"/>
              </a:rPr>
              <a:t>1 Chair + up to 10 </a:t>
            </a:r>
            <a:r>
              <a:rPr lang="en-GB" altLang="fr-FR" sz="2200" dirty="0" smtClean="0">
                <a:latin typeface="+mn-lt"/>
              </a:rPr>
              <a:t>members </a:t>
            </a:r>
            <a:r>
              <a:rPr lang="en-GB" altLang="fr-FR" sz="2200" dirty="0">
                <a:latin typeface="+mn-lt"/>
              </a:rPr>
              <a:t>(incl. Vice-Chair and Secretary if </a:t>
            </a:r>
            <a:r>
              <a:rPr lang="en-GB" altLang="fr-FR" sz="2200" dirty="0" smtClean="0">
                <a:latin typeface="+mn-lt"/>
              </a:rPr>
              <a:t>any</a:t>
            </a:r>
            <a:br>
              <a:rPr lang="en-GB" altLang="fr-FR" sz="2200" dirty="0" smtClean="0">
                <a:latin typeface="+mn-lt"/>
              </a:rPr>
            </a:br>
            <a:r>
              <a:rPr lang="en-GB" altLang="fr-FR" sz="2200" dirty="0" smtClean="0">
                <a:latin typeface="+mn-lt"/>
              </a:rPr>
              <a:t> + 2 honorary </a:t>
            </a:r>
            <a:r>
              <a:rPr lang="en-GB" altLang="fr-FR" sz="2200" dirty="0" smtClean="0">
                <a:latin typeface="+mn-lt"/>
              </a:rPr>
              <a:t>member</a:t>
            </a:r>
            <a:endParaRPr lang="en-GB" altLang="fr-FR" sz="2200" dirty="0">
              <a:latin typeface="+mn-lt"/>
            </a:endParaRP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No change since last year</a:t>
            </a:r>
            <a:endParaRPr lang="en-GB" altLang="fr-FR" sz="2200" dirty="0">
              <a:latin typeface="+mn-lt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16302B8-3496-423F-B424-F2FBC466905B}"/>
              </a:ext>
            </a:extLst>
          </p:cNvPr>
          <p:cNvSpPr txBox="1"/>
          <p:nvPr/>
        </p:nvSpPr>
        <p:spPr>
          <a:xfrm>
            <a:off x="7933537" y="3542225"/>
            <a:ext cx="1210464" cy="6001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GB" sz="1100" dirty="0"/>
              <a:t>Aisling REYNOLDS-FEIGHAN</a:t>
            </a:r>
          </a:p>
          <a:p>
            <a:pPr algn="ctr"/>
            <a:r>
              <a:rPr lang="en-GB" sz="1100" dirty="0"/>
              <a:t>(Ireland)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32"/>
          <a:stretch/>
        </p:blipFill>
        <p:spPr>
          <a:xfrm>
            <a:off x="2720086" y="1861484"/>
            <a:ext cx="1224136" cy="168888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296" y="1864582"/>
            <a:ext cx="1327447" cy="168054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0390"/>
            <a:ext cx="1129980" cy="169412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3107"/>
            <a:ext cx="1247953" cy="168202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16302B8-3496-423F-B424-F2FBC466905B}"/>
              </a:ext>
            </a:extLst>
          </p:cNvPr>
          <p:cNvSpPr txBox="1"/>
          <p:nvPr/>
        </p:nvSpPr>
        <p:spPr>
          <a:xfrm>
            <a:off x="0" y="3545130"/>
            <a:ext cx="124795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Frédéric</a:t>
            </a:r>
          </a:p>
          <a:p>
            <a:pPr algn="ctr"/>
            <a:r>
              <a:rPr lang="en-GB" sz="1100" dirty="0"/>
              <a:t>DOBRUSZKES</a:t>
            </a:r>
          </a:p>
          <a:p>
            <a:pPr algn="ctr"/>
            <a:r>
              <a:rPr lang="en-GB" sz="1100" dirty="0"/>
              <a:t>(Belgium, Chair)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6302B8-3496-423F-B424-F2FBC466905B}"/>
              </a:ext>
            </a:extLst>
          </p:cNvPr>
          <p:cNvSpPr txBox="1"/>
          <p:nvPr/>
        </p:nvSpPr>
        <p:spPr>
          <a:xfrm>
            <a:off x="1317056" y="3542225"/>
            <a:ext cx="13274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 err="1"/>
              <a:t>Pengjun</a:t>
            </a:r>
            <a:endParaRPr lang="en-GB" sz="1100" dirty="0"/>
          </a:p>
          <a:p>
            <a:pPr algn="ctr"/>
            <a:r>
              <a:rPr lang="en-GB" sz="1100" dirty="0"/>
              <a:t>ZHAO</a:t>
            </a:r>
          </a:p>
          <a:p>
            <a:pPr algn="ctr"/>
            <a:r>
              <a:rPr lang="en-GB" sz="1100" dirty="0"/>
              <a:t>(China, Vice-Chair)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16302B8-3496-423F-B424-F2FBC466905B}"/>
              </a:ext>
            </a:extLst>
          </p:cNvPr>
          <p:cNvSpPr txBox="1"/>
          <p:nvPr/>
        </p:nvSpPr>
        <p:spPr>
          <a:xfrm>
            <a:off x="2720084" y="3548916"/>
            <a:ext cx="12241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Chia-Lin</a:t>
            </a:r>
          </a:p>
          <a:p>
            <a:pPr algn="ctr"/>
            <a:r>
              <a:rPr lang="en-GB" sz="1100" dirty="0"/>
              <a:t>CHEN</a:t>
            </a:r>
          </a:p>
          <a:p>
            <a:pPr algn="ctr"/>
            <a:r>
              <a:rPr lang="en-GB" sz="1100" dirty="0"/>
              <a:t>(UK, Secretary)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16302B8-3496-423F-B424-F2FBC466905B}"/>
              </a:ext>
            </a:extLst>
          </p:cNvPr>
          <p:cNvSpPr txBox="1"/>
          <p:nvPr/>
        </p:nvSpPr>
        <p:spPr>
          <a:xfrm>
            <a:off x="4019802" y="3548916"/>
            <a:ext cx="121746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Julie</a:t>
            </a:r>
          </a:p>
          <a:p>
            <a:pPr algn="ctr"/>
            <a:r>
              <a:rPr lang="en-GB" sz="1100" dirty="0"/>
              <a:t>CIDELL</a:t>
            </a:r>
          </a:p>
          <a:p>
            <a:pPr algn="ctr"/>
            <a:r>
              <a:rPr lang="en-GB" sz="1100" dirty="0"/>
              <a:t>(USA)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16302B8-3496-423F-B424-F2FBC466905B}"/>
              </a:ext>
            </a:extLst>
          </p:cNvPr>
          <p:cNvSpPr txBox="1"/>
          <p:nvPr/>
        </p:nvSpPr>
        <p:spPr>
          <a:xfrm>
            <a:off x="5316280" y="3542225"/>
            <a:ext cx="12231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Claude</a:t>
            </a:r>
          </a:p>
          <a:p>
            <a:pPr algn="ctr"/>
            <a:r>
              <a:rPr lang="en-GB" sz="1100" dirty="0"/>
              <a:t>COMTOIS</a:t>
            </a:r>
          </a:p>
          <a:p>
            <a:pPr algn="ctr"/>
            <a:r>
              <a:rPr lang="en-GB" sz="1100" dirty="0"/>
              <a:t>(Canada)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16302B8-3496-423F-B424-F2FBC466905B}"/>
              </a:ext>
            </a:extLst>
          </p:cNvPr>
          <p:cNvSpPr txBox="1"/>
          <p:nvPr/>
        </p:nvSpPr>
        <p:spPr>
          <a:xfrm>
            <a:off x="6633128" y="3548916"/>
            <a:ext cx="122806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Ana CONDECO-MELHORADO</a:t>
            </a:r>
          </a:p>
          <a:p>
            <a:pPr algn="ctr"/>
            <a:r>
              <a:rPr lang="en-GB" sz="1100" dirty="0"/>
              <a:t>(Spain)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6" r="14861"/>
          <a:stretch/>
        </p:blipFill>
        <p:spPr>
          <a:xfrm>
            <a:off x="6626460" y="1854792"/>
            <a:ext cx="1234734" cy="170204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6302B8-3496-423F-B424-F2FBC466905B}"/>
              </a:ext>
            </a:extLst>
          </p:cNvPr>
          <p:cNvSpPr txBox="1"/>
          <p:nvPr/>
        </p:nvSpPr>
        <p:spPr>
          <a:xfrm>
            <a:off x="0" y="6137418"/>
            <a:ext cx="112998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Tim</a:t>
            </a:r>
          </a:p>
          <a:p>
            <a:pPr algn="ctr"/>
            <a:r>
              <a:rPr lang="en-GB" sz="1100" dirty="0"/>
              <a:t>RYLEY</a:t>
            </a:r>
          </a:p>
          <a:p>
            <a:pPr algn="ctr"/>
            <a:r>
              <a:rPr lang="en-GB" sz="1100" dirty="0"/>
              <a:t>(Australia)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16302B8-3496-423F-B424-F2FBC466905B}"/>
              </a:ext>
            </a:extLst>
          </p:cNvPr>
          <p:cNvSpPr txBox="1"/>
          <p:nvPr/>
        </p:nvSpPr>
        <p:spPr>
          <a:xfrm>
            <a:off x="1187623" y="6141204"/>
            <a:ext cx="12337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Koichi</a:t>
            </a:r>
          </a:p>
          <a:p>
            <a:pPr algn="ctr"/>
            <a:r>
              <a:rPr lang="en-GB" sz="1100" dirty="0"/>
              <a:t>TANAKA</a:t>
            </a:r>
          </a:p>
          <a:p>
            <a:pPr algn="ctr"/>
            <a:r>
              <a:rPr lang="en-GB" sz="1100" dirty="0"/>
              <a:t>(Japan)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16302B8-3496-423F-B424-F2FBC466905B}"/>
              </a:ext>
            </a:extLst>
          </p:cNvPr>
          <p:cNvSpPr txBox="1"/>
          <p:nvPr/>
        </p:nvSpPr>
        <p:spPr>
          <a:xfrm>
            <a:off x="7379573" y="6141204"/>
            <a:ext cx="17644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Andrew GOETZ</a:t>
            </a:r>
          </a:p>
          <a:p>
            <a:pPr algn="ctr"/>
            <a:r>
              <a:rPr lang="en-GB" sz="1100" dirty="0"/>
              <a:t>(Treasurer)</a:t>
            </a:r>
          </a:p>
          <a:p>
            <a:pPr algn="ctr"/>
            <a:r>
              <a:rPr lang="en-GB" sz="1100" dirty="0"/>
              <a:t>(USA)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16302B8-3496-423F-B424-F2FBC466905B}"/>
              </a:ext>
            </a:extLst>
          </p:cNvPr>
          <p:cNvSpPr txBox="1"/>
          <p:nvPr/>
        </p:nvSpPr>
        <p:spPr>
          <a:xfrm>
            <a:off x="2483768" y="6141204"/>
            <a:ext cx="12323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Thomas</a:t>
            </a:r>
          </a:p>
          <a:p>
            <a:pPr algn="ctr"/>
            <a:r>
              <a:rPr lang="en-GB" sz="1100" dirty="0"/>
              <a:t>THEVENIN</a:t>
            </a:r>
          </a:p>
          <a:p>
            <a:pPr algn="ctr"/>
            <a:r>
              <a:rPr lang="en-GB" sz="1100" dirty="0"/>
              <a:t>(France)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16302B8-3496-423F-B424-F2FBC466905B}"/>
              </a:ext>
            </a:extLst>
          </p:cNvPr>
          <p:cNvSpPr txBox="1"/>
          <p:nvPr/>
        </p:nvSpPr>
        <p:spPr>
          <a:xfrm>
            <a:off x="5607489" y="4161273"/>
            <a:ext cx="352953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b="1" dirty="0"/>
              <a:t>Honorary members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16302B8-3496-423F-B424-F2FBC466905B}"/>
              </a:ext>
            </a:extLst>
          </p:cNvPr>
          <p:cNvSpPr txBox="1"/>
          <p:nvPr/>
        </p:nvSpPr>
        <p:spPr>
          <a:xfrm>
            <a:off x="3803573" y="6134513"/>
            <a:ext cx="13444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James</a:t>
            </a:r>
          </a:p>
          <a:p>
            <a:pPr algn="ctr"/>
            <a:r>
              <a:rPr lang="en-GB" sz="1100" dirty="0"/>
              <a:t>WANG</a:t>
            </a:r>
          </a:p>
          <a:p>
            <a:pPr algn="ctr"/>
            <a:r>
              <a:rPr lang="en-GB" sz="1100" dirty="0"/>
              <a:t>(Hong Kong SAR)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16302B8-3496-423F-B424-F2FBC466905B}"/>
              </a:ext>
            </a:extLst>
          </p:cNvPr>
          <p:cNvSpPr txBox="1"/>
          <p:nvPr/>
        </p:nvSpPr>
        <p:spPr>
          <a:xfrm>
            <a:off x="5607488" y="6141204"/>
            <a:ext cx="170081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Richard</a:t>
            </a:r>
          </a:p>
          <a:p>
            <a:pPr algn="ctr"/>
            <a:r>
              <a:rPr lang="en-GB" sz="1100" dirty="0"/>
              <a:t>KNOWLES</a:t>
            </a:r>
          </a:p>
          <a:p>
            <a:pPr algn="ctr"/>
            <a:r>
              <a:rPr lang="en-GB" sz="1100" dirty="0"/>
              <a:t>(UK)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80"/>
          <a:stretch/>
        </p:blipFill>
        <p:spPr>
          <a:xfrm>
            <a:off x="1187624" y="4447081"/>
            <a:ext cx="1233778" cy="1694141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5" r="21254" b="12351"/>
          <a:stretch/>
        </p:blipFill>
        <p:spPr>
          <a:xfrm>
            <a:off x="2483768" y="4447081"/>
            <a:ext cx="1232400" cy="1694123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7" r="13406"/>
          <a:stretch/>
        </p:blipFill>
        <p:spPr>
          <a:xfrm>
            <a:off x="4016565" y="1851402"/>
            <a:ext cx="1224136" cy="170543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r="12878"/>
          <a:stretch/>
        </p:blipFill>
        <p:spPr>
          <a:xfrm>
            <a:off x="5313044" y="1851402"/>
            <a:ext cx="1241073" cy="1700693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r="16400"/>
          <a:stretch/>
        </p:blipFill>
        <p:spPr>
          <a:xfrm>
            <a:off x="7933537" y="1861483"/>
            <a:ext cx="1210463" cy="1695349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489" y="4440388"/>
            <a:ext cx="1700815" cy="1700815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573" y="4440388"/>
            <a:ext cx="1757448" cy="1707507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573" y="4453660"/>
            <a:ext cx="1344491" cy="168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88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8" name="Text Box 8"/>
          <p:cNvSpPr txBox="1">
            <a:spLocks noChangeArrowheads="1"/>
          </p:cNvSpPr>
          <p:nvPr/>
        </p:nvSpPr>
        <p:spPr bwMode="auto">
          <a:xfrm>
            <a:off x="107950" y="332656"/>
            <a:ext cx="8928546" cy="190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300"/>
              </a:spcAft>
            </a:pP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1. Steering committee (2020-2024):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Targets </a:t>
            </a:r>
            <a:r>
              <a:rPr lang="en-GB" altLang="fr-FR" sz="2200" dirty="0" smtClean="0">
                <a:latin typeface="+mn-lt"/>
              </a:rPr>
              <a:t>for 2024 onwards:</a:t>
            </a: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Improve gender equity</a:t>
            </a: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Develop geographical diversity (more members from developing countries as pointed out by IGU)</a:t>
            </a:r>
            <a:endParaRPr lang="en-GB" altLang="fr-FR" sz="2200" dirty="0">
              <a:latin typeface="+mn-lt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467544" y="2996952"/>
            <a:ext cx="3864718" cy="2304256"/>
            <a:chOff x="467544" y="2564904"/>
            <a:chExt cx="2486621" cy="1482595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9736" y="2564904"/>
              <a:ext cx="470017" cy="471600"/>
            </a:xfrm>
            <a:prstGeom prst="rect">
              <a:avLst/>
            </a:prstGeom>
          </p:spPr>
        </p:pic>
        <p:pic>
          <p:nvPicPr>
            <p:cNvPr id="36" name="Imag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2658" y="3579499"/>
              <a:ext cx="466429" cy="468000"/>
            </a:xfrm>
            <a:prstGeom prst="rect">
              <a:avLst/>
            </a:prstGeom>
          </p:spPr>
        </p:pic>
        <p:pic>
          <p:nvPicPr>
            <p:cNvPr id="37" name="Imag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658" y="3579374"/>
              <a:ext cx="466429" cy="468000"/>
            </a:xfrm>
            <a:prstGeom prst="rect">
              <a:avLst/>
            </a:prstGeom>
          </p:spPr>
        </p:pic>
        <p:pic>
          <p:nvPicPr>
            <p:cNvPr id="38" name="Image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8658" y="3579499"/>
              <a:ext cx="466429" cy="468000"/>
            </a:xfrm>
            <a:prstGeom prst="rect">
              <a:avLst/>
            </a:prstGeom>
          </p:spPr>
        </p:pic>
        <p:pic>
          <p:nvPicPr>
            <p:cNvPr id="39" name="Image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7736" y="3072199"/>
              <a:ext cx="466429" cy="468000"/>
            </a:xfrm>
            <a:prstGeom prst="rect">
              <a:avLst/>
            </a:prstGeom>
          </p:spPr>
        </p:pic>
        <p:pic>
          <p:nvPicPr>
            <p:cNvPr id="40" name="Image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3736" y="3061377"/>
              <a:ext cx="466429" cy="468000"/>
            </a:xfrm>
            <a:prstGeom prst="rect">
              <a:avLst/>
            </a:prstGeom>
          </p:spPr>
        </p:pic>
        <p:pic>
          <p:nvPicPr>
            <p:cNvPr id="41" name="Image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9736" y="3061502"/>
              <a:ext cx="466429" cy="468000"/>
            </a:xfrm>
            <a:prstGeom prst="rect">
              <a:avLst/>
            </a:prstGeom>
          </p:spPr>
        </p:pic>
        <p:pic>
          <p:nvPicPr>
            <p:cNvPr id="42" name="Image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736" y="3061377"/>
              <a:ext cx="466429" cy="468000"/>
            </a:xfrm>
            <a:prstGeom prst="rect">
              <a:avLst/>
            </a:prstGeom>
          </p:spPr>
        </p:pic>
        <p:pic>
          <p:nvPicPr>
            <p:cNvPr id="43" name="Image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736" y="3061502"/>
              <a:ext cx="466429" cy="468000"/>
            </a:xfrm>
            <a:prstGeom prst="rect">
              <a:avLst/>
            </a:prstGeom>
          </p:spPr>
        </p:pic>
        <p:pic>
          <p:nvPicPr>
            <p:cNvPr id="44" name="Image 4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7736" y="2569771"/>
              <a:ext cx="466429" cy="468000"/>
            </a:xfrm>
            <a:prstGeom prst="rect">
              <a:avLst/>
            </a:prstGeom>
          </p:spPr>
        </p:pic>
        <p:pic>
          <p:nvPicPr>
            <p:cNvPr id="46" name="Imag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356" y="2564904"/>
              <a:ext cx="470017" cy="471600"/>
            </a:xfrm>
            <a:prstGeom prst="rect">
              <a:avLst/>
            </a:prstGeom>
          </p:spPr>
        </p:pic>
        <p:pic>
          <p:nvPicPr>
            <p:cNvPr id="47" name="Imag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2564904"/>
              <a:ext cx="470017" cy="471600"/>
            </a:xfrm>
            <a:prstGeom prst="rect">
              <a:avLst/>
            </a:prstGeom>
          </p:spPr>
        </p:pic>
        <p:pic>
          <p:nvPicPr>
            <p:cNvPr id="48" name="Imag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0148" y="2564904"/>
              <a:ext cx="470017" cy="471600"/>
            </a:xfrm>
            <a:prstGeom prst="rect">
              <a:avLst/>
            </a:prstGeom>
          </p:spPr>
        </p:pic>
      </p:grpSp>
      <p:pic>
        <p:nvPicPr>
          <p:cNvPr id="49" name="Imag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325" y="2996952"/>
            <a:ext cx="4611801" cy="383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46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4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44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8" name="Text Box 8"/>
          <p:cNvSpPr txBox="1">
            <a:spLocks noChangeArrowheads="1"/>
          </p:cNvSpPr>
          <p:nvPr/>
        </p:nvSpPr>
        <p:spPr bwMode="auto">
          <a:xfrm>
            <a:off x="107950" y="332656"/>
            <a:ext cx="8928546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300"/>
              </a:spcAft>
            </a:pP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2. Commission membership</a:t>
            </a:r>
          </a:p>
          <a:p>
            <a:pPr marL="0" indent="0">
              <a:spcAft>
                <a:spcPts val="300"/>
              </a:spcAft>
            </a:pPr>
            <a:endParaRPr lang="en-GB" altLang="fr-FR" sz="2200" dirty="0" smtClean="0">
              <a:solidFill>
                <a:srgbClr val="0000FF"/>
              </a:solidFill>
              <a:latin typeface="+mn-lt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Everyone is welcome!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Join our </a:t>
            </a:r>
            <a:r>
              <a:rPr lang="en-GB" altLang="fr-FR" sz="2200" dirty="0" smtClean="0">
                <a:solidFill>
                  <a:srgbClr val="FF0000"/>
                </a:solidFill>
                <a:latin typeface="+mn-lt"/>
              </a:rPr>
              <a:t>316 </a:t>
            </a:r>
            <a:r>
              <a:rPr lang="en-GB" altLang="fr-FR" sz="2200" dirty="0">
                <a:solidFill>
                  <a:srgbClr val="FF0000"/>
                </a:solidFill>
                <a:latin typeface="+mn-lt"/>
              </a:rPr>
              <a:t>members </a:t>
            </a:r>
            <a:r>
              <a:rPr lang="en-GB" altLang="fr-FR" sz="2200" dirty="0">
                <a:latin typeface="+mn-lt"/>
              </a:rPr>
              <a:t>for free – Simply register </a:t>
            </a:r>
            <a:r>
              <a:rPr lang="en-GB" altLang="fr-FR" sz="2200" dirty="0" smtClean="0">
                <a:latin typeface="+mn-lt"/>
              </a:rPr>
              <a:t>to our mailing list </a:t>
            </a:r>
            <a:r>
              <a:rPr lang="en-GB" altLang="fr-FR" sz="2200" dirty="0">
                <a:latin typeface="+mn-lt"/>
              </a:rPr>
              <a:t>through </a:t>
            </a:r>
            <a:r>
              <a:rPr lang="en-GB" altLang="fr-FR" sz="2200" dirty="0">
                <a:latin typeface="+mn-lt"/>
                <a:hlinkClick r:id="rId3"/>
              </a:rPr>
              <a:t>https://</a:t>
            </a:r>
            <a:r>
              <a:rPr lang="en-GB" altLang="fr-FR" sz="2200">
                <a:latin typeface="+mn-lt"/>
                <a:hlinkClick r:id="rId3"/>
              </a:rPr>
              <a:t>igu-transport.org/contact</a:t>
            </a:r>
            <a:r>
              <a:rPr lang="en-GB" altLang="fr-FR" sz="2200" smtClean="0">
                <a:latin typeface="+mn-lt"/>
                <a:hlinkClick r:id="rId3"/>
              </a:rPr>
              <a:t>/</a:t>
            </a:r>
            <a:r>
              <a:rPr lang="en-GB" altLang="fr-FR" sz="2200" smtClean="0">
                <a:latin typeface="+mn-lt"/>
              </a:rPr>
              <a:t> </a:t>
            </a:r>
            <a:br>
              <a:rPr lang="en-GB" altLang="fr-FR" sz="2200" smtClean="0">
                <a:latin typeface="+mn-lt"/>
              </a:rPr>
            </a:br>
            <a:r>
              <a:rPr lang="en-GB" altLang="fr-FR" sz="2200" smtClean="0">
                <a:latin typeface="+mn-lt"/>
              </a:rPr>
              <a:t>or directly through </a:t>
            </a:r>
            <a:r>
              <a:rPr lang="en-GB" altLang="fr-FR" sz="2200" smtClean="0">
                <a:latin typeface="+mn-lt"/>
                <a:hlinkClick r:id="rId4"/>
              </a:rPr>
              <a:t>https</a:t>
            </a:r>
            <a:r>
              <a:rPr lang="en-GB" altLang="fr-FR" sz="2200">
                <a:latin typeface="+mn-lt"/>
                <a:hlinkClick r:id="rId4"/>
              </a:rPr>
              <a:t>://</a:t>
            </a:r>
            <a:r>
              <a:rPr lang="en-GB" altLang="fr-FR" sz="2200" smtClean="0">
                <a:latin typeface="+mn-lt"/>
                <a:hlinkClick r:id="rId4"/>
              </a:rPr>
              <a:t>preview.mailerlite.io/preview/3902/sites/50752717438583956/HHwn8p</a:t>
            </a:r>
            <a:endParaRPr lang="en-GB" altLang="fr-FR" sz="2200" dirty="0" smtClean="0">
              <a:latin typeface="+mn-lt"/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95824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8" name="Text Box 8"/>
          <p:cNvSpPr txBox="1">
            <a:spLocks noChangeArrowheads="1"/>
          </p:cNvSpPr>
          <p:nvPr/>
        </p:nvSpPr>
        <p:spPr bwMode="auto">
          <a:xfrm>
            <a:off x="107950" y="332656"/>
            <a:ext cx="892854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1000"/>
              </a:spcAft>
            </a:pP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3</a:t>
            </a:r>
            <a:r>
              <a:rPr lang="en-GB" altLang="fr-FR" sz="2200" dirty="0">
                <a:solidFill>
                  <a:srgbClr val="0000FF"/>
                </a:solidFill>
                <a:latin typeface="+mn-lt"/>
              </a:rPr>
              <a:t>. </a:t>
            </a: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Reviewing 2022 activities (so far)</a:t>
            </a:r>
            <a:endParaRPr lang="en-GB" altLang="fr-FR" sz="22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07950" y="807963"/>
            <a:ext cx="8928546" cy="1561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300"/>
              </a:spcAft>
            </a:pPr>
            <a:r>
              <a:rPr lang="en-GB" altLang="fr-FR" sz="2200" dirty="0" smtClean="0">
                <a:latin typeface="+mn-lt"/>
              </a:rPr>
              <a:t>One single (but big!) activity: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12 special sessions / 33 slots / </a:t>
            </a:r>
            <a:r>
              <a:rPr lang="en-GB" altLang="fr-FR" sz="2200" dirty="0" smtClean="0">
                <a:latin typeface="+mn-lt"/>
              </a:rPr>
              <a:t>131 </a:t>
            </a:r>
            <a:r>
              <a:rPr lang="en-GB" altLang="fr-FR" sz="2200" dirty="0" smtClean="0">
                <a:latin typeface="+mn-lt"/>
              </a:rPr>
              <a:t>papers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Several new conveners – A big thank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b="1" dirty="0">
                <a:latin typeface="+mn-lt"/>
              </a:rPr>
              <a:t>A huge thank to Chia-Lin Chen</a:t>
            </a:r>
            <a:r>
              <a:rPr lang="en-GB" altLang="fr-FR" sz="2200" b="1" dirty="0" smtClean="0">
                <a:latin typeface="+mn-lt"/>
              </a:rPr>
              <a:t>!</a:t>
            </a:r>
            <a:endParaRPr lang="en-GB" altLang="fr-FR" sz="2200" b="1" dirty="0">
              <a:latin typeface="+mn-lt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946965"/>
            <a:ext cx="9144000" cy="391103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32"/>
          <a:stretch/>
        </p:blipFill>
        <p:spPr>
          <a:xfrm>
            <a:off x="7052436" y="0"/>
            <a:ext cx="2091566" cy="288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8" name="Text Box 8"/>
          <p:cNvSpPr txBox="1">
            <a:spLocks noChangeArrowheads="1"/>
          </p:cNvSpPr>
          <p:nvPr/>
        </p:nvSpPr>
        <p:spPr bwMode="auto">
          <a:xfrm>
            <a:off x="107950" y="332656"/>
            <a:ext cx="892854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1000"/>
              </a:spcAft>
            </a:pP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3</a:t>
            </a:r>
            <a:r>
              <a:rPr lang="en-GB" altLang="fr-FR" sz="2200" dirty="0">
                <a:solidFill>
                  <a:srgbClr val="0000FF"/>
                </a:solidFill>
                <a:latin typeface="+mn-lt"/>
              </a:rPr>
              <a:t>. </a:t>
            </a: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Reviewing 2022 activities (so far)</a:t>
            </a:r>
            <a:endParaRPr lang="en-GB" altLang="fr-FR" sz="22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07950" y="807963"/>
            <a:ext cx="8928546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300"/>
              </a:spcAft>
            </a:pPr>
            <a:r>
              <a:rPr lang="en-GB" altLang="fr-FR" sz="2200" dirty="0" smtClean="0">
                <a:latin typeface="+mn-lt"/>
              </a:rPr>
              <a:t>In terms of contents: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Nice range of topics and of scales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>
                <a:latin typeface="+mn-lt"/>
              </a:rPr>
              <a:t>Recall Karen </a:t>
            </a:r>
            <a:r>
              <a:rPr lang="en-GB" altLang="fr-FR" sz="2200" dirty="0" smtClean="0">
                <a:latin typeface="+mn-lt"/>
              </a:rPr>
              <a:t>Lucas: “What </a:t>
            </a:r>
            <a:r>
              <a:rPr lang="en-GB" altLang="fr-FR" sz="2200" dirty="0">
                <a:latin typeface="+mn-lt"/>
              </a:rPr>
              <a:t>does transport geography add to transport studies?” </a:t>
            </a:r>
            <a:r>
              <a:rPr lang="en-GB" altLang="fr-FR" sz="1000" dirty="0">
                <a:latin typeface="+mn-lt"/>
              </a:rPr>
              <a:t>(The Brian Hoyle Annual Lecture in Transport Geography, 2019 RGS-IBG Annual International Conference, London</a:t>
            </a:r>
            <a:r>
              <a:rPr lang="en-GB" altLang="fr-FR" sz="1000" dirty="0" smtClean="0">
                <a:latin typeface="+mn-lt"/>
              </a:rPr>
              <a:t>),</a:t>
            </a:r>
            <a:r>
              <a:rPr lang="en-GB" altLang="fr-FR" sz="2200" dirty="0" smtClean="0">
                <a:latin typeface="+mn-lt"/>
              </a:rPr>
              <a:t> which should </a:t>
            </a:r>
            <a:r>
              <a:rPr lang="en-GB" altLang="fr-FR" sz="2200" dirty="0">
                <a:latin typeface="+mn-lt"/>
              </a:rPr>
              <a:t>be our guideline</a:t>
            </a:r>
            <a:endParaRPr lang="en-GB" altLang="fr-FR" sz="2200" dirty="0" smtClean="0">
              <a:latin typeface="+mn-lt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946965"/>
            <a:ext cx="9144000" cy="391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67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7" y="2022838"/>
            <a:ext cx="7039677" cy="4835162"/>
          </a:xfrm>
          <a:prstGeom prst="rect">
            <a:avLst/>
          </a:prstGeom>
        </p:spPr>
      </p:pic>
      <p:sp>
        <p:nvSpPr>
          <p:cNvPr id="1244168" name="Text Box 8"/>
          <p:cNvSpPr txBox="1">
            <a:spLocks noChangeArrowheads="1"/>
          </p:cNvSpPr>
          <p:nvPr/>
        </p:nvSpPr>
        <p:spPr bwMode="auto">
          <a:xfrm>
            <a:off x="107950" y="332656"/>
            <a:ext cx="892854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1000"/>
              </a:spcAft>
            </a:pP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3</a:t>
            </a:r>
            <a:r>
              <a:rPr lang="en-GB" altLang="fr-FR" sz="2200" dirty="0">
                <a:solidFill>
                  <a:srgbClr val="0000FF"/>
                </a:solidFill>
                <a:latin typeface="+mn-lt"/>
              </a:rPr>
              <a:t>. </a:t>
            </a: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Reviewing 2022 activities (so far)</a:t>
            </a:r>
            <a:endParaRPr lang="en-GB" altLang="fr-FR" sz="22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07950" y="807963"/>
            <a:ext cx="8928546" cy="118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300"/>
              </a:spcAft>
            </a:pPr>
            <a:r>
              <a:rPr lang="en-GB" altLang="fr-FR" sz="2200" b="1" dirty="0" smtClean="0">
                <a:latin typeface="+mn-lt"/>
              </a:rPr>
              <a:t>Informal evening on Wed!</a:t>
            </a:r>
          </a:p>
          <a:p>
            <a:pPr marL="0" indent="0">
              <a:spcAft>
                <a:spcPts val="300"/>
              </a:spcAft>
            </a:pPr>
            <a:r>
              <a:rPr lang="en-GB" altLang="fr-FR" sz="2200" dirty="0" smtClean="0">
                <a:latin typeface="+mn-lt"/>
              </a:rPr>
              <a:t>From </a:t>
            </a:r>
            <a:r>
              <a:rPr lang="en-GB" altLang="fr-FR" sz="2200" dirty="0">
                <a:latin typeface="+mn-lt"/>
              </a:rPr>
              <a:t>8pm at </a:t>
            </a:r>
            <a:r>
              <a:rPr lang="en-GB" altLang="fr-FR" sz="2200" dirty="0" smtClean="0">
                <a:latin typeface="+mn-lt"/>
              </a:rPr>
              <a:t>Rosa </a:t>
            </a:r>
            <a:r>
              <a:rPr lang="en-GB" altLang="fr-FR" sz="2200" dirty="0">
                <a:latin typeface="+mn-lt"/>
              </a:rPr>
              <a:t>Bonheur sur </a:t>
            </a:r>
            <a:r>
              <a:rPr lang="en-GB" altLang="fr-FR" sz="2200" dirty="0" smtClean="0">
                <a:latin typeface="+mn-lt"/>
              </a:rPr>
              <a:t>Seine – Drinks, light meals and pizzas + DJ set</a:t>
            </a:r>
          </a:p>
          <a:p>
            <a:pPr marL="0" indent="0">
              <a:spcAft>
                <a:spcPts val="300"/>
              </a:spcAft>
            </a:pPr>
            <a:r>
              <a:rPr lang="en-GB" altLang="fr-FR" sz="2200" dirty="0" smtClean="0">
                <a:latin typeface="+mn-lt"/>
              </a:rPr>
              <a:t>Directions: see </a:t>
            </a:r>
            <a:r>
              <a:rPr lang="en-GB" altLang="fr-FR" sz="2200" dirty="0" smtClean="0">
                <a:latin typeface="+mn-lt"/>
                <a:hlinkClick r:id="rId4"/>
              </a:rPr>
              <a:t>https://g.page/RosaSeine?share</a:t>
            </a:r>
            <a:endParaRPr lang="en-GB" altLang="fr-FR" sz="2200" dirty="0" smtClean="0">
              <a:latin typeface="+mn-lt"/>
            </a:endParaRPr>
          </a:p>
        </p:txBody>
      </p:sp>
      <p:sp>
        <p:nvSpPr>
          <p:cNvPr id="8" name="Flèche droite 7"/>
          <p:cNvSpPr/>
          <p:nvPr/>
        </p:nvSpPr>
        <p:spPr>
          <a:xfrm rot="13040705">
            <a:off x="2655036" y="4477511"/>
            <a:ext cx="5447045" cy="268798"/>
          </a:xfrm>
          <a:prstGeom prst="rightArrow">
            <a:avLst/>
          </a:prstGeom>
          <a:solidFill>
            <a:srgbClr val="FFC00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0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8" name="Text Box 8"/>
          <p:cNvSpPr txBox="1">
            <a:spLocks noChangeArrowheads="1"/>
          </p:cNvSpPr>
          <p:nvPr/>
        </p:nvSpPr>
        <p:spPr bwMode="auto">
          <a:xfrm>
            <a:off x="107950" y="332656"/>
            <a:ext cx="892854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1000"/>
              </a:spcAft>
            </a:pP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3</a:t>
            </a:r>
            <a:r>
              <a:rPr lang="en-GB" altLang="fr-FR" sz="2200" dirty="0">
                <a:solidFill>
                  <a:srgbClr val="0000FF"/>
                </a:solidFill>
                <a:latin typeface="+mn-lt"/>
              </a:rPr>
              <a:t>. </a:t>
            </a: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Reviewing 2022 activities (so far)</a:t>
            </a:r>
            <a:endParaRPr lang="en-GB" altLang="fr-FR" sz="22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07950" y="807963"/>
            <a:ext cx="8928546" cy="118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300"/>
              </a:spcAft>
            </a:pPr>
            <a:r>
              <a:rPr lang="en-GB" altLang="fr-FR" sz="2200" b="1" dirty="0" smtClean="0">
                <a:latin typeface="+mn-lt"/>
              </a:rPr>
              <a:t>Informal evening on Wed!</a:t>
            </a:r>
          </a:p>
          <a:p>
            <a:pPr marL="0" indent="0">
              <a:spcAft>
                <a:spcPts val="300"/>
              </a:spcAft>
            </a:pPr>
            <a:r>
              <a:rPr lang="en-GB" altLang="fr-FR" sz="2200" dirty="0" smtClean="0">
                <a:latin typeface="+mn-lt"/>
              </a:rPr>
              <a:t>From </a:t>
            </a:r>
            <a:r>
              <a:rPr lang="en-GB" altLang="fr-FR" sz="2200" dirty="0">
                <a:latin typeface="+mn-lt"/>
              </a:rPr>
              <a:t>8pm at Rosa Bonheur sur </a:t>
            </a:r>
            <a:r>
              <a:rPr lang="en-GB" altLang="fr-FR" sz="2200" dirty="0" smtClean="0">
                <a:latin typeface="+mn-lt"/>
              </a:rPr>
              <a:t>Seine – Drinks, light meals and pizzas + DJ set</a:t>
            </a:r>
          </a:p>
          <a:p>
            <a:pPr marL="0" indent="0">
              <a:spcAft>
                <a:spcPts val="300"/>
              </a:spcAft>
            </a:pPr>
            <a:r>
              <a:rPr lang="en-GB" altLang="fr-FR" sz="2200" dirty="0" smtClean="0">
                <a:latin typeface="+mn-lt"/>
              </a:rPr>
              <a:t>Directions: see </a:t>
            </a:r>
            <a:r>
              <a:rPr lang="en-GB" altLang="fr-FR" sz="2200" dirty="0" smtClean="0">
                <a:latin typeface="+mn-lt"/>
                <a:hlinkClick r:id="rId3"/>
              </a:rPr>
              <a:t>https</a:t>
            </a:r>
            <a:r>
              <a:rPr lang="en-GB" altLang="fr-FR" sz="2200" dirty="0">
                <a:latin typeface="+mn-lt"/>
                <a:hlinkClick r:id="rId3"/>
              </a:rPr>
              <a:t>://</a:t>
            </a:r>
            <a:r>
              <a:rPr lang="en-GB" altLang="fr-FR" sz="2200" dirty="0" smtClean="0">
                <a:latin typeface="+mn-lt"/>
                <a:hlinkClick r:id="rId3"/>
              </a:rPr>
              <a:t>g.page/RosaSeine?share</a:t>
            </a:r>
            <a:endParaRPr lang="en-GB" altLang="fr-FR" sz="2200" dirty="0" smtClean="0">
              <a:latin typeface="+mn-lt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078850"/>
            <a:ext cx="6372200" cy="477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74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8" name="Text Box 8"/>
          <p:cNvSpPr txBox="1">
            <a:spLocks noChangeArrowheads="1"/>
          </p:cNvSpPr>
          <p:nvPr/>
        </p:nvSpPr>
        <p:spPr bwMode="auto">
          <a:xfrm>
            <a:off x="107950" y="320893"/>
            <a:ext cx="8928546" cy="3331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300"/>
              </a:spcAft>
            </a:pP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4</a:t>
            </a:r>
            <a:r>
              <a:rPr lang="en-GB" altLang="fr-FR" sz="2200" dirty="0">
                <a:solidFill>
                  <a:srgbClr val="0000FF"/>
                </a:solidFill>
                <a:latin typeface="+mn-lt"/>
              </a:rPr>
              <a:t>. T&amp;G Commission Travel Grants giving (by A. Goetz</a:t>
            </a: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)</a:t>
            </a:r>
          </a:p>
          <a:p>
            <a:pPr marL="0" indent="0">
              <a:spcAft>
                <a:spcPts val="300"/>
              </a:spcAft>
            </a:pPr>
            <a:endParaRPr lang="en-GB" altLang="fr-FR" sz="2200" dirty="0" smtClean="0">
              <a:solidFill>
                <a:srgbClr val="0000FF"/>
              </a:solidFill>
              <a:latin typeface="+mn-lt"/>
            </a:endParaRPr>
          </a:p>
          <a:p>
            <a:pPr marL="0" indent="0">
              <a:spcAft>
                <a:spcPts val="300"/>
              </a:spcAft>
            </a:pPr>
            <a:r>
              <a:rPr lang="en-GB" altLang="fr-FR" sz="2200" dirty="0" smtClean="0">
                <a:latin typeface="+mn-lt"/>
              </a:rPr>
              <a:t>Scheme:</a:t>
            </a:r>
          </a:p>
          <a:p>
            <a:pPr lvl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Travel grants offered to early-career talents and to colleagues from developing countries</a:t>
            </a:r>
          </a:p>
          <a:p>
            <a:pPr lvl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Applicants shall present at the IGU conference and shall demonstrate the added value of their attendance beyond presenting a paper</a:t>
            </a:r>
          </a:p>
          <a:p>
            <a:pPr lvl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$600 to $1000 subject to rationale and distance (subject to </a:t>
            </a:r>
            <a:r>
              <a:rPr lang="en-GB" altLang="fr-FR" sz="2200" dirty="0" smtClean="0">
                <a:latin typeface="+mn-lt"/>
              </a:rPr>
              <a:t>changes over time depending </a:t>
            </a:r>
            <a:r>
              <a:rPr lang="en-GB" altLang="fr-FR" sz="2200" dirty="0" smtClean="0">
                <a:latin typeface="+mn-lt"/>
              </a:rPr>
              <a:t>on our </a:t>
            </a:r>
            <a:r>
              <a:rPr lang="en-GB" altLang="fr-FR" sz="2200" dirty="0" smtClean="0">
                <a:latin typeface="+mn-lt"/>
              </a:rPr>
              <a:t>future budget</a:t>
            </a:r>
            <a:r>
              <a:rPr lang="en-GB" altLang="fr-FR" sz="2200" dirty="0" smtClean="0">
                <a:latin typeface="+mn-lt"/>
              </a:rPr>
              <a:t>)</a:t>
            </a:r>
            <a:endParaRPr lang="en-GB" altLang="fr-FR" sz="2200" dirty="0">
              <a:latin typeface="+mn-lt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925" y="3652574"/>
            <a:ext cx="5110950" cy="319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63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4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44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44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44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8" name="Text Box 8"/>
          <p:cNvSpPr txBox="1">
            <a:spLocks noChangeArrowheads="1"/>
          </p:cNvSpPr>
          <p:nvPr/>
        </p:nvSpPr>
        <p:spPr bwMode="auto">
          <a:xfrm>
            <a:off x="107950" y="320893"/>
            <a:ext cx="8928546" cy="84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300"/>
              </a:spcAft>
            </a:pP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4</a:t>
            </a:r>
            <a:r>
              <a:rPr lang="en-GB" altLang="fr-FR" sz="2200" dirty="0">
                <a:solidFill>
                  <a:srgbClr val="0000FF"/>
                </a:solidFill>
                <a:latin typeface="+mn-lt"/>
              </a:rPr>
              <a:t>. T&amp;G Commission Travel Grants giving (by A. Goetz</a:t>
            </a: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)</a:t>
            </a:r>
          </a:p>
          <a:p>
            <a:pPr marL="0" indent="0">
              <a:spcAft>
                <a:spcPts val="300"/>
              </a:spcAft>
            </a:pPr>
            <a:endParaRPr lang="en-GB" altLang="fr-FR" sz="2200" dirty="0" smtClean="0">
              <a:solidFill>
                <a:srgbClr val="0000FF"/>
              </a:solidFill>
              <a:latin typeface="+mn-lt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15" y="1268760"/>
            <a:ext cx="8836170" cy="449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6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8" name="Text Box 8"/>
          <p:cNvSpPr txBox="1">
            <a:spLocks noChangeArrowheads="1"/>
          </p:cNvSpPr>
          <p:nvPr/>
        </p:nvSpPr>
        <p:spPr bwMode="auto">
          <a:xfrm>
            <a:off x="107950" y="320893"/>
            <a:ext cx="8928546" cy="416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300"/>
              </a:spcAft>
            </a:pP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4</a:t>
            </a:r>
            <a:r>
              <a:rPr lang="en-GB" altLang="fr-FR" sz="2200" dirty="0">
                <a:solidFill>
                  <a:srgbClr val="0000FF"/>
                </a:solidFill>
                <a:latin typeface="+mn-lt"/>
              </a:rPr>
              <a:t>. T&amp;G Commission Travel Grants giving (by A. Goetz</a:t>
            </a: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)</a:t>
            </a:r>
          </a:p>
          <a:p>
            <a:pPr marL="0" indent="0">
              <a:spcAft>
                <a:spcPts val="300"/>
              </a:spcAft>
            </a:pPr>
            <a:endParaRPr lang="en-GB" altLang="fr-FR" sz="2200" dirty="0" smtClean="0">
              <a:solidFill>
                <a:srgbClr val="0000FF"/>
              </a:solidFill>
              <a:latin typeface="+mn-lt"/>
            </a:endParaRPr>
          </a:p>
          <a:p>
            <a:pPr marL="0" indent="0">
              <a:spcAft>
                <a:spcPts val="300"/>
              </a:spcAft>
            </a:pPr>
            <a:r>
              <a:rPr lang="en-GB" altLang="fr-FR" sz="2200" dirty="0" smtClean="0">
                <a:latin typeface="+mn-lt"/>
              </a:rPr>
              <a:t>Laureates:</a:t>
            </a:r>
            <a:endParaRPr lang="en-GB" altLang="fr-FR" sz="2200" dirty="0">
              <a:latin typeface="+mn-lt"/>
            </a:endParaRP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From the 34</a:t>
            </a:r>
            <a:r>
              <a:rPr lang="en-GB" altLang="fr-FR" sz="2200" baseline="30000" dirty="0" smtClean="0">
                <a:latin typeface="+mn-lt"/>
              </a:rPr>
              <a:t>th</a:t>
            </a:r>
            <a:r>
              <a:rPr lang="en-GB" altLang="fr-FR" sz="2200" dirty="0" smtClean="0">
                <a:latin typeface="+mn-lt"/>
              </a:rPr>
              <a:t> IGC Conference (Istanbul/online, 2020):</a:t>
            </a: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Amparo MOYANO, </a:t>
            </a:r>
            <a:r>
              <a:rPr lang="en-GB" altLang="fr-FR" sz="2200" dirty="0">
                <a:latin typeface="+mn-lt"/>
              </a:rPr>
              <a:t>University of </a:t>
            </a:r>
            <a:r>
              <a:rPr lang="en-GB" altLang="fr-FR" sz="2200" dirty="0" err="1">
                <a:latin typeface="+mn-lt"/>
              </a:rPr>
              <a:t>Castilla</a:t>
            </a:r>
            <a:r>
              <a:rPr lang="en-GB" altLang="fr-FR" sz="2200" dirty="0">
                <a:latin typeface="+mn-lt"/>
              </a:rPr>
              <a:t>-La Mancha, Spain</a:t>
            </a:r>
            <a:endParaRPr lang="en-GB" altLang="fr-FR" sz="2200" dirty="0" smtClean="0">
              <a:latin typeface="+mn-lt"/>
            </a:endParaRP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2022 laureates:</a:t>
            </a: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err="1">
                <a:latin typeface="+mn-lt"/>
              </a:rPr>
              <a:t>Surjaa</a:t>
            </a:r>
            <a:r>
              <a:rPr lang="en-GB" altLang="fr-FR" sz="2200" dirty="0">
                <a:latin typeface="+mn-lt"/>
              </a:rPr>
              <a:t> </a:t>
            </a:r>
            <a:r>
              <a:rPr lang="en-GB" altLang="fr-FR" sz="2200" dirty="0" smtClean="0">
                <a:latin typeface="+mn-lt"/>
              </a:rPr>
              <a:t>CHAKRAVARTI</a:t>
            </a:r>
            <a:r>
              <a:rPr lang="en-GB" altLang="fr-FR" sz="2200" dirty="0">
                <a:latin typeface="+mn-lt"/>
              </a:rPr>
              <a:t>, </a:t>
            </a:r>
            <a:r>
              <a:rPr lang="en-GB" altLang="fr-FR" sz="2200" dirty="0" smtClean="0">
                <a:latin typeface="+mn-lt"/>
              </a:rPr>
              <a:t>Jawaharlal Nehru University, New Delhi, India</a:t>
            </a:r>
            <a:endParaRPr lang="en-GB" altLang="fr-FR" sz="2200" dirty="0">
              <a:latin typeface="+mn-lt"/>
            </a:endParaRP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err="1">
                <a:latin typeface="+mn-lt"/>
              </a:rPr>
              <a:t>Karyn</a:t>
            </a:r>
            <a:r>
              <a:rPr lang="en-GB" altLang="fr-FR" sz="2200" dirty="0">
                <a:latin typeface="+mn-lt"/>
              </a:rPr>
              <a:t> </a:t>
            </a:r>
            <a:r>
              <a:rPr lang="en-GB" altLang="fr-FR" sz="2200" dirty="0" smtClean="0">
                <a:latin typeface="+mn-lt"/>
              </a:rPr>
              <a:t>SCERRI</a:t>
            </a:r>
            <a:r>
              <a:rPr lang="en-GB" altLang="fr-FR" sz="2200" dirty="0">
                <a:latin typeface="+mn-lt"/>
              </a:rPr>
              <a:t>, University of </a:t>
            </a:r>
            <a:r>
              <a:rPr lang="en-GB" altLang="fr-FR" sz="2200" dirty="0" smtClean="0">
                <a:latin typeface="+mn-lt"/>
              </a:rPr>
              <a:t>Malta, Malta</a:t>
            </a:r>
            <a:endParaRPr lang="en-GB" altLang="fr-FR" sz="2200" dirty="0">
              <a:latin typeface="+mn-lt"/>
            </a:endParaRP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>
                <a:latin typeface="+mn-lt"/>
              </a:rPr>
              <a:t>Arthur </a:t>
            </a:r>
            <a:r>
              <a:rPr lang="en-GB" altLang="fr-FR" sz="2200" dirty="0" smtClean="0">
                <a:latin typeface="+mn-lt"/>
              </a:rPr>
              <a:t>STARZEC</a:t>
            </a:r>
            <a:r>
              <a:rPr lang="en-GB" altLang="fr-FR" sz="2200" dirty="0">
                <a:latin typeface="+mn-lt"/>
              </a:rPr>
              <a:t>, University College </a:t>
            </a:r>
            <a:r>
              <a:rPr lang="en-GB" altLang="fr-FR" sz="2200" dirty="0" smtClean="0">
                <a:latin typeface="+mn-lt"/>
              </a:rPr>
              <a:t>London, UK</a:t>
            </a: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Elda </a:t>
            </a:r>
            <a:r>
              <a:rPr lang="en-GB" altLang="fr-FR" sz="2200" dirty="0" err="1">
                <a:latin typeface="+mn-lt"/>
              </a:rPr>
              <a:t>Vivianna</a:t>
            </a:r>
            <a:r>
              <a:rPr lang="en-GB" altLang="fr-FR" sz="2200" dirty="0">
                <a:latin typeface="+mn-lt"/>
              </a:rPr>
              <a:t> </a:t>
            </a:r>
            <a:r>
              <a:rPr lang="en-GB" altLang="fr-FR" sz="2200" dirty="0" smtClean="0">
                <a:latin typeface="+mn-lt"/>
              </a:rPr>
              <a:t>TANCREDI</a:t>
            </a:r>
            <a:r>
              <a:rPr lang="en-GB" altLang="fr-FR" sz="2200" dirty="0">
                <a:latin typeface="+mn-lt"/>
              </a:rPr>
              <a:t>, National University of </a:t>
            </a:r>
            <a:r>
              <a:rPr lang="en-GB" altLang="fr-FR" sz="2200" dirty="0" err="1">
                <a:latin typeface="+mn-lt"/>
              </a:rPr>
              <a:t>Luján</a:t>
            </a:r>
            <a:r>
              <a:rPr lang="en-GB" altLang="fr-FR" sz="2200" dirty="0">
                <a:latin typeface="+mn-lt"/>
              </a:rPr>
              <a:t>, Buenos Aires, </a:t>
            </a:r>
            <a:r>
              <a:rPr lang="en-GB" altLang="fr-FR" sz="2200" dirty="0" smtClean="0">
                <a:latin typeface="+mn-lt"/>
              </a:rPr>
              <a:t>Argentina</a:t>
            </a:r>
            <a:endParaRPr lang="en-GB" altLang="fr-FR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704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4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44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44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44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441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441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441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8" name="Text Box 8"/>
          <p:cNvSpPr txBox="1">
            <a:spLocks noChangeArrowheads="1"/>
          </p:cNvSpPr>
          <p:nvPr/>
        </p:nvSpPr>
        <p:spPr bwMode="auto">
          <a:xfrm>
            <a:off x="107950" y="332656"/>
            <a:ext cx="8928546" cy="600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300"/>
              </a:spcAft>
            </a:pP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5. Perspectives </a:t>
            </a:r>
            <a:r>
              <a:rPr lang="en-GB" altLang="fr-FR" sz="2200" dirty="0">
                <a:solidFill>
                  <a:srgbClr val="0000FF"/>
                </a:solidFill>
                <a:latin typeface="+mn-lt"/>
              </a:rPr>
              <a:t>for 2023 onwards</a:t>
            </a:r>
          </a:p>
          <a:p>
            <a:pPr marL="0" indent="0">
              <a:spcAft>
                <a:spcPts val="300"/>
              </a:spcAft>
            </a:pPr>
            <a:endParaRPr lang="en-GB" altLang="fr-FR" sz="2200" dirty="0" smtClean="0">
              <a:latin typeface="+mn-lt"/>
            </a:endParaRPr>
          </a:p>
          <a:p>
            <a:pPr marL="0" indent="0">
              <a:spcAft>
                <a:spcPts val="300"/>
              </a:spcAft>
            </a:pPr>
            <a:r>
              <a:rPr lang="en-GB" altLang="fr-FR" sz="2200" dirty="0" smtClean="0">
                <a:latin typeface="+mn-lt"/>
              </a:rPr>
              <a:t>Themed sessions are key aspect of our Commission’s live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Everyone can propose themed sessions within both IGU/non-IGU scientific events, including:</a:t>
            </a: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(IGU  </a:t>
            </a:r>
            <a:r>
              <a:rPr lang="en-GB" altLang="fr-FR" sz="2200" dirty="0">
                <a:latin typeface="+mn-lt"/>
              </a:rPr>
              <a:t>Thematic Conference 24-25 November 2022 </a:t>
            </a:r>
            <a:r>
              <a:rPr lang="en-GB" altLang="fr-FR" sz="2200" dirty="0" err="1" smtClean="0">
                <a:latin typeface="+mn-lt"/>
              </a:rPr>
              <a:t>Mahendragarh</a:t>
            </a:r>
            <a:r>
              <a:rPr lang="en-GB" altLang="fr-FR" sz="2200" dirty="0" smtClean="0">
                <a:latin typeface="+mn-lt"/>
              </a:rPr>
              <a:t>, India)</a:t>
            </a:r>
            <a:endParaRPr lang="en-GB" altLang="fr-FR" sz="2200" dirty="0">
              <a:latin typeface="+mn-lt"/>
            </a:endParaRP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>
                <a:latin typeface="+mn-lt"/>
              </a:rPr>
              <a:t>IGU Thematic Conference March 2023 </a:t>
            </a:r>
            <a:r>
              <a:rPr lang="en-GB" altLang="fr-FR" sz="2200" dirty="0" smtClean="0">
                <a:latin typeface="+mn-lt"/>
              </a:rPr>
              <a:t>Osaka, Japan</a:t>
            </a:r>
            <a:endParaRPr lang="en-GB" altLang="fr-FR" sz="2200" dirty="0">
              <a:latin typeface="+mn-lt"/>
            </a:endParaRP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>
                <a:latin typeface="+mn-lt"/>
              </a:rPr>
              <a:t>IGU Thematic Conference June/July 2023 </a:t>
            </a:r>
            <a:r>
              <a:rPr lang="en-GB" altLang="fr-FR" sz="2200" dirty="0" smtClean="0">
                <a:latin typeface="+mn-lt"/>
              </a:rPr>
              <a:t>Milan, Italy</a:t>
            </a:r>
            <a:endParaRPr lang="en-GB" altLang="fr-FR" sz="2200" dirty="0">
              <a:latin typeface="+mn-lt"/>
            </a:endParaRP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>
                <a:latin typeface="+mn-lt"/>
              </a:rPr>
              <a:t>IGU Thematic Conference 20-23 August 2023 Mexico </a:t>
            </a:r>
            <a:r>
              <a:rPr lang="en-GB" altLang="fr-FR" sz="2200" dirty="0" smtClean="0">
                <a:latin typeface="+mn-lt"/>
              </a:rPr>
              <a:t>City, Mexico</a:t>
            </a:r>
            <a:endParaRPr lang="en-GB" altLang="fr-FR" sz="2200" dirty="0">
              <a:latin typeface="+mn-lt"/>
            </a:endParaRP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>
                <a:latin typeface="+mn-lt"/>
              </a:rPr>
              <a:t>IGU Thematic Conference 3-5 June 2024 </a:t>
            </a:r>
            <a:r>
              <a:rPr lang="en-GB" altLang="fr-FR" sz="2200" dirty="0" smtClean="0">
                <a:latin typeface="+mn-lt"/>
              </a:rPr>
              <a:t>Quito, Ecuador</a:t>
            </a:r>
            <a:endParaRPr lang="en-GB" altLang="fr-FR" sz="2200" dirty="0">
              <a:latin typeface="+mn-lt"/>
            </a:endParaRP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>
                <a:latin typeface="+mn-lt"/>
              </a:rPr>
              <a:t>35th IGC 25-30 August 2024 </a:t>
            </a:r>
            <a:r>
              <a:rPr lang="en-GB" altLang="fr-FR" sz="2200" dirty="0" smtClean="0">
                <a:latin typeface="+mn-lt"/>
              </a:rPr>
              <a:t>Dublin, Ireland</a:t>
            </a:r>
            <a:endParaRPr lang="en-GB" altLang="fr-FR" sz="2200" dirty="0">
              <a:latin typeface="+mn-lt"/>
            </a:endParaRP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>
                <a:latin typeface="+mn-lt"/>
              </a:rPr>
              <a:t>IGU Regional Conference 17th-21st August 2026 </a:t>
            </a:r>
            <a:r>
              <a:rPr lang="en-GB" altLang="fr-FR" sz="2200" dirty="0" smtClean="0">
                <a:latin typeface="+mn-lt"/>
              </a:rPr>
              <a:t>Istanbul, Turkey</a:t>
            </a:r>
            <a:endParaRPr lang="en-GB" altLang="fr-FR" sz="2200" dirty="0">
              <a:latin typeface="+mn-lt"/>
            </a:endParaRP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>
                <a:latin typeface="+mn-lt"/>
              </a:rPr>
              <a:t>36th IGC 9-14 July 2028 </a:t>
            </a:r>
            <a:r>
              <a:rPr lang="en-GB" altLang="fr-FR" sz="2200" dirty="0" smtClean="0">
                <a:latin typeface="+mn-lt"/>
              </a:rPr>
              <a:t>Melbourne, Australia</a:t>
            </a: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altLang="fr-FR" sz="2200" dirty="0">
              <a:latin typeface="+mn-lt"/>
            </a:endParaRP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Others such as AAG, EUGEO, ERSA, NECTAR, RGS-IGB, RSA, etc.</a:t>
            </a:r>
          </a:p>
        </p:txBody>
      </p:sp>
    </p:spTree>
    <p:extLst>
      <p:ext uri="{BB962C8B-B14F-4D97-AF65-F5344CB8AC3E}">
        <p14:creationId xmlns:p14="http://schemas.microsoft.com/office/powerpoint/2010/main" val="200835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4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44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44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44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441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441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441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441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4416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4416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8" name="Text Box 8"/>
          <p:cNvSpPr txBox="1">
            <a:spLocks noChangeArrowheads="1"/>
          </p:cNvSpPr>
          <p:nvPr/>
        </p:nvSpPr>
        <p:spPr bwMode="auto">
          <a:xfrm>
            <a:off x="107950" y="332656"/>
            <a:ext cx="8928546" cy="3070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300"/>
              </a:spcAft>
            </a:pP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5. Perspectives </a:t>
            </a:r>
            <a:r>
              <a:rPr lang="en-GB" altLang="fr-FR" sz="2200" dirty="0">
                <a:solidFill>
                  <a:srgbClr val="0000FF"/>
                </a:solidFill>
                <a:latin typeface="+mn-lt"/>
              </a:rPr>
              <a:t>for 2023 onwards</a:t>
            </a:r>
          </a:p>
          <a:p>
            <a:pPr marL="0" indent="0">
              <a:spcAft>
                <a:spcPts val="300"/>
              </a:spcAft>
            </a:pPr>
            <a:endParaRPr lang="en-GB" altLang="fr-FR" sz="2200" dirty="0" smtClean="0">
              <a:latin typeface="+mn-lt"/>
            </a:endParaRPr>
          </a:p>
          <a:p>
            <a:pPr marL="0" indent="0">
              <a:spcAft>
                <a:spcPts val="300"/>
              </a:spcAft>
            </a:pPr>
            <a:r>
              <a:rPr lang="en-GB" altLang="fr-FR" sz="2200" dirty="0" smtClean="0">
                <a:latin typeface="+mn-lt"/>
              </a:rPr>
              <a:t>Other activities are also welcome, including:</a:t>
            </a: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Field trips</a:t>
            </a: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…</a:t>
            </a: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altLang="fr-FR" sz="2200" dirty="0">
              <a:latin typeface="+mn-lt"/>
            </a:endParaRPr>
          </a:p>
          <a:p>
            <a:pPr marL="0" indent="0">
              <a:spcAft>
                <a:spcPts val="300"/>
              </a:spcAft>
            </a:pPr>
            <a:r>
              <a:rPr lang="en-GB" altLang="fr-FR" sz="2200" dirty="0">
                <a:latin typeface="+mn-lt"/>
              </a:rPr>
              <a:t>T&amp;G Commission sponsoring: please contact </a:t>
            </a:r>
            <a:r>
              <a:rPr lang="en-GB" altLang="fr-FR" sz="2200" dirty="0">
                <a:latin typeface="+mn-lt"/>
                <a:hlinkClick r:id="rId3"/>
              </a:rPr>
              <a:t>frederic.dobruszkes@ulb.be</a:t>
            </a:r>
            <a:endParaRPr lang="en-GB" altLang="fr-FR" sz="2200" dirty="0">
              <a:latin typeface="+mn-lt"/>
            </a:endParaRP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altLang="fr-FR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893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8" name="Text Box 8"/>
          <p:cNvSpPr txBox="1">
            <a:spLocks noChangeArrowheads="1"/>
          </p:cNvSpPr>
          <p:nvPr/>
        </p:nvSpPr>
        <p:spPr bwMode="auto">
          <a:xfrm>
            <a:off x="107950" y="332656"/>
            <a:ext cx="8928546" cy="393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600"/>
              </a:spcAft>
            </a:pP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6. </a:t>
            </a:r>
            <a:r>
              <a:rPr lang="en-GB" altLang="fr-FR" sz="2200" dirty="0">
                <a:solidFill>
                  <a:srgbClr val="0000FF"/>
                </a:solidFill>
                <a:latin typeface="+mn-lt"/>
              </a:rPr>
              <a:t>Edward Elgar Book series: Transport, Mobilities &amp; Spatial Change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fr-FR" sz="2200" dirty="0">
                <a:latin typeface="+mn-lt"/>
              </a:rPr>
              <a:t>Series editors: Richard D. Knowles &amp; Markus Hesse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fr-FR" sz="2200" dirty="0">
                <a:latin typeface="+mn-lt"/>
              </a:rPr>
              <a:t>Published in association with the Transport Geography Research Group of the Royal Geographical Society with the Institute of British </a:t>
            </a:r>
            <a:r>
              <a:rPr lang="en-GB" altLang="fr-FR" sz="2200" dirty="0" smtClean="0">
                <a:latin typeface="+mn-lt"/>
              </a:rPr>
              <a:t>Geographers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Two ongoing titles: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fr-FR" sz="2200" i="1" dirty="0">
                <a:latin typeface="+mn-lt"/>
              </a:rPr>
              <a:t>Collaborative Transport Governance: Processes, Structures, Goals and Ambition</a:t>
            </a:r>
            <a:r>
              <a:rPr lang="en-GB" altLang="fr-FR" sz="2200" dirty="0">
                <a:latin typeface="+mn-lt"/>
              </a:rPr>
              <a:t> by Kate </a:t>
            </a:r>
            <a:r>
              <a:rPr lang="en-GB" altLang="fr-FR" sz="2200" dirty="0" err="1" smtClean="0">
                <a:latin typeface="+mn-lt"/>
              </a:rPr>
              <a:t>Pangbourne</a:t>
            </a:r>
            <a:endParaRPr lang="en-GB" altLang="fr-FR" sz="2200" dirty="0" smtClean="0">
              <a:latin typeface="+mn-lt"/>
            </a:endParaRP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fr-FR" sz="2200" i="1" dirty="0">
                <a:latin typeface="+mn-lt"/>
              </a:rPr>
              <a:t>Planning High-speed Rail for Territorial Transformation: A Comparative Perspective</a:t>
            </a:r>
            <a:r>
              <a:rPr lang="en-GB" altLang="fr-FR" sz="2200" dirty="0">
                <a:latin typeface="+mn-lt"/>
              </a:rPr>
              <a:t> by Chia-Lin Chen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fr-FR" sz="2200" dirty="0">
                <a:latin typeface="+mn-lt"/>
                <a:hlinkClick r:id="rId3"/>
              </a:rPr>
              <a:t>R.D.Knowles@salford.ac.uk</a:t>
            </a:r>
            <a:endParaRPr lang="en-GB" altLang="fr-FR" sz="2200" dirty="0">
              <a:latin typeface="+mn-lt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50D058E-D6C6-457F-81CB-5223A6AB30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692" y="4581128"/>
            <a:ext cx="1439308" cy="227687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0B90C0-A5BE-48EF-B9F8-6CED0A3BDE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936" y="4581128"/>
            <a:ext cx="1447440" cy="22768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EEFAE0B-E77B-4C3C-9552-3E201DD6CB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380" y="4581128"/>
            <a:ext cx="1439308" cy="22768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C7BDE8-4A47-49B0-B60C-7A79B0B8B8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624" y="4581128"/>
            <a:ext cx="1439308" cy="227687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7467D14-0A95-48BD-8B8B-13AFB0386D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312" y="4581128"/>
            <a:ext cx="1439308" cy="227687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CCEF930-D3FA-4BA2-86BB-D8185980AA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1128"/>
            <a:ext cx="1439308" cy="22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63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4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44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44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44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44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8" name="Text Box 8"/>
          <p:cNvSpPr txBox="1">
            <a:spLocks noChangeArrowheads="1"/>
          </p:cNvSpPr>
          <p:nvPr/>
        </p:nvSpPr>
        <p:spPr bwMode="auto">
          <a:xfrm>
            <a:off x="107950" y="332656"/>
            <a:ext cx="8928546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spcAft>
                <a:spcPts val="600"/>
              </a:spcAft>
            </a:pPr>
            <a:r>
              <a:rPr lang="en-GB" altLang="fr-FR" sz="2200" dirty="0" smtClean="0">
                <a:solidFill>
                  <a:srgbClr val="0000FF"/>
                </a:solidFill>
                <a:latin typeface="+mn-lt"/>
              </a:rPr>
              <a:t>7. </a:t>
            </a:r>
            <a:r>
              <a:rPr lang="en-GB" altLang="fr-FR" sz="2200" dirty="0">
                <a:solidFill>
                  <a:srgbClr val="0000FF"/>
                </a:solidFill>
                <a:latin typeface="+mn-lt"/>
              </a:rPr>
              <a:t>Any other business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fr-FR" sz="2200" dirty="0" smtClean="0">
                <a:latin typeface="+mn-lt"/>
              </a:rPr>
              <a:t>More </a:t>
            </a:r>
            <a:r>
              <a:rPr lang="en-GB" altLang="fr-FR" sz="2200" dirty="0">
                <a:latin typeface="+mn-lt"/>
              </a:rPr>
              <a:t>information at </a:t>
            </a:r>
            <a:r>
              <a:rPr lang="en-GB" altLang="fr-FR" sz="2200" dirty="0">
                <a:latin typeface="+mn-lt"/>
                <a:hlinkClick r:id="rId3"/>
              </a:rPr>
              <a:t>https://igu-transport.org</a:t>
            </a:r>
            <a:endParaRPr lang="en-GB" altLang="fr-FR" sz="2200" dirty="0">
              <a:latin typeface="+mn-lt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fr-FR" sz="2200" dirty="0">
                <a:latin typeface="+mn-lt"/>
              </a:rPr>
              <a:t>Anything else?</a:t>
            </a:r>
          </a:p>
        </p:txBody>
      </p:sp>
    </p:spTree>
    <p:extLst>
      <p:ext uri="{BB962C8B-B14F-4D97-AF65-F5344CB8AC3E}">
        <p14:creationId xmlns:p14="http://schemas.microsoft.com/office/powerpoint/2010/main" val="372495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C457D2C8-DEAA-41FB-B446-B8415D3D7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2150432" cy="119726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50D32A0-1007-4B17-AB87-2AF1900F69BE}"/>
              </a:ext>
            </a:extLst>
          </p:cNvPr>
          <p:cNvSpPr txBox="1"/>
          <p:nvPr/>
        </p:nvSpPr>
        <p:spPr>
          <a:xfrm>
            <a:off x="2267744" y="392100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Transport &amp; Geography Commission</a:t>
            </a:r>
          </a:p>
          <a:p>
            <a:r>
              <a:rPr lang="en-GB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https://igu-transport.org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" y="2130529"/>
            <a:ext cx="9144000" cy="3262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GB" altLang="zh-CN" sz="4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SimSun" panose="02010600030101010101" pitchFamily="2" charset="-122"/>
              </a:rPr>
              <a:t>IGU Transport &amp; Geography Commission’s business meeting</a:t>
            </a:r>
          </a:p>
          <a:p>
            <a:pPr algn="ctr">
              <a:spcBef>
                <a:spcPct val="0"/>
              </a:spcBef>
              <a:buNone/>
            </a:pPr>
            <a:r>
              <a:rPr lang="en-GB" altLang="zh-CN" sz="4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SimSun" panose="02010600030101010101" pitchFamily="2" charset="-122"/>
              </a:rPr>
              <a:t>– Everyone’s welcome!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zh-CN" sz="2000" dirty="0">
              <a:solidFill>
                <a:srgbClr val="0033CC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zh-CN" sz="2000" dirty="0">
              <a:solidFill>
                <a:srgbClr val="0033CC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zh-CN" sz="2000" dirty="0" smtClean="0">
                <a:solidFill>
                  <a:srgbClr val="0033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July 19, 2022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zh-CN" sz="2000" dirty="0" smtClean="0">
                <a:solidFill>
                  <a:srgbClr val="0033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Paris</a:t>
            </a:r>
            <a:endParaRPr lang="en-GB" altLang="zh-CN" sz="2000" dirty="0">
              <a:solidFill>
                <a:srgbClr val="0033CC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11861</TotalTime>
  <Words>850</Words>
  <Application>Microsoft Office PowerPoint</Application>
  <PresentationFormat>Affichage à l'écran (4:3)</PresentationFormat>
  <Paragraphs>175</Paragraphs>
  <Slides>17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SimSun</vt:lpstr>
      <vt:lpstr>Arial</vt:lpstr>
      <vt:lpstr>Calibri</vt:lpstr>
      <vt:lpstr>Calibri Light</vt:lpstr>
      <vt:lpstr>Times New Roman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Bru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F</dc:creator>
  <cp:lastModifiedBy>FD</cp:lastModifiedBy>
  <cp:revision>2714</cp:revision>
  <dcterms:created xsi:type="dcterms:W3CDTF">2002-08-13T19:39:54Z</dcterms:created>
  <dcterms:modified xsi:type="dcterms:W3CDTF">2022-07-19T13:22:52Z</dcterms:modified>
</cp:coreProperties>
</file>